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45"/>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304" r:id="rId23"/>
    <p:sldId id="2147483513" r:id="rId24"/>
    <p:sldId id="309" r:id="rId25"/>
    <p:sldId id="310" r:id="rId26"/>
    <p:sldId id="305" r:id="rId27"/>
    <p:sldId id="312" r:id="rId28"/>
    <p:sldId id="329" r:id="rId29"/>
    <p:sldId id="311" r:id="rId30"/>
    <p:sldId id="330" r:id="rId31"/>
    <p:sldId id="306" r:id="rId32"/>
    <p:sldId id="272" r:id="rId33"/>
    <p:sldId id="269" r:id="rId34"/>
    <p:sldId id="294" r:id="rId35"/>
    <p:sldId id="295" r:id="rId36"/>
    <p:sldId id="296" r:id="rId37"/>
    <p:sldId id="297" r:id="rId38"/>
    <p:sldId id="2147483527" r:id="rId39"/>
    <p:sldId id="262" r:id="rId40"/>
    <p:sldId id="290" r:id="rId41"/>
    <p:sldId id="289" r:id="rId42"/>
    <p:sldId id="292" r:id="rId43"/>
    <p:sldId id="29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3" autoAdjust="0"/>
    <p:restoredTop sz="80136"/>
  </p:normalViewPr>
  <p:slideViewPr>
    <p:cSldViewPr snapToGrid="0">
      <p:cViewPr varScale="1">
        <p:scale>
          <a:sx n="97" d="100"/>
          <a:sy n="97" d="100"/>
        </p:scale>
        <p:origin x="2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5/12/25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2938" y="274638"/>
            <a:ext cx="3549650"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a:p>
        </p:txBody>
      </p:sp>
    </p:spTree>
    <p:extLst>
      <p:ext uri="{BB962C8B-B14F-4D97-AF65-F5344CB8AC3E}">
        <p14:creationId xmlns:p14="http://schemas.microsoft.com/office/powerpoint/2010/main" val="1268404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5/12/25</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5/12/25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5/12/25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5/12/25</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5/12/25</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hort Headline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285750" y="381000"/>
            <a:ext cx="4000500" cy="2667000"/>
          </a:xfrm>
        </p:spPr>
        <p:txBody>
          <a:bodyPr anchor="b"/>
          <a:lstStyle>
            <a:lvl1pPr>
              <a:defRPr sz="2700"/>
            </a:lvl1pPr>
          </a:lstStyle>
          <a:p>
            <a:r>
              <a:rPr lang="en-GB" dirty="0"/>
              <a:t>Place headline here (36pt, min 30pt)</a:t>
            </a:r>
            <a:endParaRPr lang="en-US"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285750" y="3267634"/>
            <a:ext cx="3998214" cy="3044265"/>
          </a:xfrm>
        </p:spPr>
        <p:txBody>
          <a:bodyPr/>
          <a:lstStyle>
            <a:lvl1pPr marL="0" indent="0">
              <a:lnSpc>
                <a:spcPct val="90000"/>
              </a:lnSpc>
              <a:buNone/>
              <a:defRPr sz="1800">
                <a:solidFill>
                  <a:schemeClr val="accent1"/>
                </a:solidFill>
                <a:latin typeface="Palatino Linotype" panose="02040502050505030304" pitchFamily="18" charset="0"/>
              </a:defRPr>
            </a:lvl1pPr>
            <a:lvl2pPr marL="171450" indent="-171450">
              <a:buFont typeface="Arial" panose="020B0604020202020204" pitchFamily="34" charset="0"/>
              <a:buChar char="•"/>
              <a:defRPr sz="1350"/>
            </a:lvl2pPr>
            <a:lvl3pPr marL="342900">
              <a:buFont typeface="Arial" panose="020B0503030202060203" pitchFamily="34" charset="0"/>
              <a:buChar char="–"/>
              <a:defRPr sz="1350"/>
            </a:lvl3pPr>
            <a:lvl4pPr marL="514350">
              <a:buFont typeface="Arial" panose="020B0604020202020204" pitchFamily="34" charset="0"/>
              <a:buChar char="•"/>
              <a:defRPr sz="1200"/>
            </a:lvl4pPr>
            <a:lvl5pPr marL="685800">
              <a:buFont typeface="Arial" panose="020B0503030202060203" pitchFamily="34" charset="0"/>
              <a:buChar char="–"/>
              <a:defRPr sz="1200"/>
            </a:lvl5pPr>
          </a:lstStyle>
          <a:p>
            <a:pPr lvl="0"/>
            <a:r>
              <a:rPr lang="en-US" dirty="0"/>
              <a:t>Place sub-headline </a:t>
            </a:r>
            <a:r>
              <a:rPr lang="en-GB" dirty="0"/>
              <a:t>here in Palatino Linotype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4572000" y="1"/>
            <a:ext cx="4572000" cy="6857999"/>
          </a:xfrm>
          <a:solidFill>
            <a:schemeClr val="bg1">
              <a:lumMod val="95000"/>
            </a:schemeClr>
          </a:solidFill>
        </p:spPr>
        <p:txBody>
          <a:bodyPr tIns="548640" anchor="t"/>
          <a:lstStyle>
            <a:lvl1pPr marL="0" indent="0" algn="ctr" defTabSz="685800" rtl="0" eaLnBrk="1" latinLnBrk="0" hangingPunct="1">
              <a:lnSpc>
                <a:spcPct val="100000"/>
              </a:lnSpc>
              <a:spcBef>
                <a:spcPts val="0"/>
              </a:spcBef>
              <a:spcAft>
                <a:spcPts val="900"/>
              </a:spcAft>
              <a:buFont typeface="Arial" panose="020B0604020202020204" pitchFamily="34" charset="0"/>
              <a:buNone/>
              <a:defRPr lang="en-US" sz="1050" b="0" kern="1200" dirty="0">
                <a:solidFill>
                  <a:schemeClr val="tx1"/>
                </a:solidFill>
                <a:latin typeface="+mn-lt"/>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dirty="0"/>
              <a:t>Drag picture to placeholder or click icon to add, then ‘Send to Back’</a:t>
            </a:r>
            <a:endParaRPr lang="en-US" dirty="0"/>
          </a:p>
        </p:txBody>
      </p:sp>
      <p:sp>
        <p:nvSpPr>
          <p:cNvPr id="7" name="Date Placeholder 6">
            <a:extLst>
              <a:ext uri="{FF2B5EF4-FFF2-40B4-BE49-F238E27FC236}">
                <a16:creationId xmlns:a16="http://schemas.microsoft.com/office/drawing/2014/main" id="{EC4FE362-E517-4C31-8540-B63C3C73029B}"/>
              </a:ext>
            </a:extLst>
          </p:cNvPr>
          <p:cNvSpPr>
            <a:spLocks noGrp="1"/>
          </p:cNvSpPr>
          <p:nvPr>
            <p:ph type="dt" sz="half" idx="16"/>
          </p:nvPr>
        </p:nvSpPr>
        <p:spPr/>
        <p:txBody>
          <a:bodyPr/>
          <a:lstStyle/>
          <a:p>
            <a:endParaRPr lang="en-US" dirty="0"/>
          </a:p>
        </p:txBody>
      </p:sp>
    </p:spTree>
    <p:extLst>
      <p:ext uri="{BB962C8B-B14F-4D97-AF65-F5344CB8AC3E}">
        <p14:creationId xmlns:p14="http://schemas.microsoft.com/office/powerpoint/2010/main" val="23371763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285750" y="381000"/>
            <a:ext cx="8572500" cy="800100"/>
          </a:xfrm>
        </p:spPr>
        <p:txBody>
          <a:bodyPr/>
          <a:lstStyle>
            <a:lvl1pPr>
              <a:defRPr sz="27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285750" y="1234440"/>
            <a:ext cx="85725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dirty="0"/>
              <a:t>Place subtitle here in Palatino Linotype 20pt</a:t>
            </a:r>
            <a:endParaRPr lang="en-US" dirty="0"/>
          </a:p>
        </p:txBody>
      </p:sp>
      <p:sp>
        <p:nvSpPr>
          <p:cNvPr id="6" name="Date Placeholder 5">
            <a:extLst>
              <a:ext uri="{FF2B5EF4-FFF2-40B4-BE49-F238E27FC236}">
                <a16:creationId xmlns:a16="http://schemas.microsoft.com/office/drawing/2014/main" id="{FA24C566-F2EE-4610-9BF8-28A0F14B2EFB}"/>
              </a:ext>
            </a:extLst>
          </p:cNvPr>
          <p:cNvSpPr>
            <a:spLocks noGrp="1"/>
          </p:cNvSpPr>
          <p:nvPr>
            <p:ph type="dt" sz="half" idx="12"/>
          </p:nvPr>
        </p:nvSpPr>
        <p:spPr/>
        <p:txBody>
          <a:bodyPr/>
          <a:lstStyle/>
          <a:p>
            <a:endParaRPr lang="en-US" dirty="0"/>
          </a:p>
        </p:txBody>
      </p:sp>
      <p:sp>
        <p:nvSpPr>
          <p:cNvPr id="8" name="Slide Number Placeholder 7">
            <a:extLst>
              <a:ext uri="{FF2B5EF4-FFF2-40B4-BE49-F238E27FC236}">
                <a16:creationId xmlns:a16="http://schemas.microsoft.com/office/drawing/2014/main" id="{6E8B34EF-36A4-458F-A633-AE9FB2B594EC}"/>
              </a:ext>
            </a:extLst>
          </p:cNvPr>
          <p:cNvSpPr>
            <a:spLocks noGrp="1"/>
          </p:cNvSpPr>
          <p:nvPr>
            <p:ph type="sldNum" sz="quarter" idx="13"/>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3725750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5/12/25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5/12/25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5/12/25</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5/12/25</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5/12/25</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5/12/25</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5/12/25</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5/12/25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notebooklm.google.com/notebook/667d5a98-6644-475e-8a48-bd5cdd6bb66d?_gl=1*byz4ab*_ga*MTkzNzQ3ODkyMi4xNzQ0MjQ0MzQ3*_ga_W0LDH41ZCB*MTc0NDI0NDM0Ni4xLjEuMTc0NDI0NDM0Ni42MC4wLjA.&amp;original_referer=https:%2F%2Fnotebooklm.google%23&amp;pli=1" TargetMode="External"/><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hyperlink" Target="https://diffusionbee.com/" TargetMode="External"/><Relationship Id="rId5" Type="http://schemas.openxmlformats.org/officeDocument/2006/relationships/hyperlink" Target="https://jan.ai/" TargetMode="External"/><Relationship Id="rId4" Type="http://schemas.openxmlformats.org/officeDocument/2006/relationships/hyperlink" Target="https://lmstudio.ai/" TargetMode="External"/><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5/12/25</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A0C16DF-66A5-27C0-2DD0-66ED0E1B7D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72736" y="5200650"/>
            <a:ext cx="8821882"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article it’s interesting how Target originally wanted to brag about modeling &amp; accuracy.  </a:t>
            </a:r>
          </a:p>
          <a:p>
            <a:pPr algn="ctr"/>
            <a:r>
              <a:rPr lang="en-US" sz="1600"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7D4CDFB5-D90C-54EB-A4D4-523FD19C10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99B3D6D-7B80-3AA0-7083-99759FC87DD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Even time series forecasting can be harmful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356B22C4-AB92-7A9C-B05E-BB5E09682B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B62CE407-EDE4-5FBA-245C-850512C48D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500064" y="365126"/>
            <a:ext cx="8086724" cy="591477"/>
          </a:xfrm>
        </p:spPr>
        <p:txBody>
          <a:bodyPr/>
          <a:lstStyle/>
          <a:p>
            <a:r>
              <a:rPr lang="en-US" sz="3200" dirty="0"/>
              <a:t>What about impacts for vulnerable populations?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CB40665F-841B-CCA3-A699-2FDD974774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F0A85DF-0A08-7391-FEC9-0214E28DA1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554545"/>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a:t>
            </a:r>
            <a:r>
              <a:rPr lang="en-US" sz="3200" dirty="0" err="1"/>
              <a:t>productionalizing</a:t>
            </a:r>
            <a:r>
              <a:rPr lang="en-US" sz="3200" dirty="0"/>
              <a:t>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5/12/25</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5/12/25</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dirty="0">
                <a:solidFill>
                  <a:schemeClr val="tx1">
                    <a:alpha val="80000"/>
                  </a:schemeClr>
                </a:solidFill>
                <a:latin typeface="+mn-lt"/>
                <a:ea typeface="+mn-ea"/>
                <a:cs typeface="+mn-cs"/>
              </a:rPr>
              <a:t>Kwartler </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49B99-28DD-2C4D-6C3B-947BD6C0F7F2}"/>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a:extLst>
              <a:ext uri="{FF2B5EF4-FFF2-40B4-BE49-F238E27FC236}">
                <a16:creationId xmlns:a16="http://schemas.microsoft.com/office/drawing/2014/main" id="{E6522FD5-6C65-F929-7BF2-4B776388B65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6B7C158-7DA7-C63A-8F8C-719E87F8485B}"/>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5C89CCE-C22E-534A-F97D-11DAB1B27BC7}"/>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C39D9DBF-0AE7-5EB0-1FB3-E3CA8135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237967"/>
            <a:ext cx="7772400" cy="4382065"/>
          </a:xfrm>
          <a:prstGeom prst="rect">
            <a:avLst/>
          </a:prstGeom>
        </p:spPr>
      </p:pic>
    </p:spTree>
    <p:extLst>
      <p:ext uri="{BB962C8B-B14F-4D97-AF65-F5344CB8AC3E}">
        <p14:creationId xmlns:p14="http://schemas.microsoft.com/office/powerpoint/2010/main" val="80574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FA4B5-9D31-0F09-3C69-80D8535B2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950D6-2E8C-833A-51C2-2BA5612FDA03}"/>
              </a:ext>
            </a:extLst>
          </p:cNvPr>
          <p:cNvSpPr>
            <a:spLocks noGrp="1"/>
          </p:cNvSpPr>
          <p:nvPr>
            <p:ph type="title"/>
          </p:nvPr>
        </p:nvSpPr>
        <p:spPr/>
        <p:txBody>
          <a:bodyPr/>
          <a:lstStyle/>
          <a:p>
            <a:r>
              <a:rPr lang="en-US" dirty="0"/>
              <a:t>AI isn’t responsible.  People are.</a:t>
            </a:r>
          </a:p>
        </p:txBody>
      </p:sp>
      <p:sp>
        <p:nvSpPr>
          <p:cNvPr id="3" name="Text Placeholder 2">
            <a:extLst>
              <a:ext uri="{FF2B5EF4-FFF2-40B4-BE49-F238E27FC236}">
                <a16:creationId xmlns:a16="http://schemas.microsoft.com/office/drawing/2014/main" id="{684E32DE-F25A-336D-3D0D-020BF816E51B}"/>
              </a:ext>
            </a:extLst>
          </p:cNvPr>
          <p:cNvSpPr>
            <a:spLocks noGrp="1"/>
          </p:cNvSpPr>
          <p:nvPr>
            <p:ph type="body" idx="1"/>
          </p:nvPr>
        </p:nvSpPr>
        <p:spPr/>
        <p:txBody>
          <a:bodyPr/>
          <a:lstStyle/>
          <a:p>
            <a:r>
              <a:rPr lang="en-US" dirty="0"/>
              <a:t>As business executives </a:t>
            </a:r>
            <a:r>
              <a:rPr lang="en-US" i="1" dirty="0"/>
              <a:t>you’re</a:t>
            </a:r>
            <a:r>
              <a:rPr lang="en-US" dirty="0"/>
              <a:t> responsible.</a:t>
            </a:r>
          </a:p>
        </p:txBody>
      </p:sp>
      <p:sp>
        <p:nvSpPr>
          <p:cNvPr id="4" name="Footer Placeholder 4">
            <a:extLst>
              <a:ext uri="{FF2B5EF4-FFF2-40B4-BE49-F238E27FC236}">
                <a16:creationId xmlns:a16="http://schemas.microsoft.com/office/drawing/2014/main" id="{74C6B786-47C1-D445-0AF7-5EABC781640B}"/>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360183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A8B3-88C1-EB1B-ABF2-407C9A24812E}"/>
              </a:ext>
            </a:extLst>
          </p:cNvPr>
          <p:cNvSpPr>
            <a:spLocks noGrp="1"/>
          </p:cNvSpPr>
          <p:nvPr>
            <p:ph type="title"/>
          </p:nvPr>
        </p:nvSpPr>
        <p:spPr/>
        <p:txBody>
          <a:bodyPr anchor="b">
            <a:normAutofit/>
          </a:bodyPr>
          <a:lstStyle/>
          <a:p>
            <a:r>
              <a:rPr lang="en-US" b="0" dirty="0"/>
              <a:t>The hot topic in Responsible AI is </a:t>
            </a:r>
            <a:r>
              <a:rPr lang="en-US" dirty="0">
                <a:solidFill>
                  <a:schemeClr val="accent1"/>
                </a:solidFill>
              </a:rPr>
              <a:t>alignment</a:t>
            </a:r>
            <a:endParaRPr lang="en-US" dirty="0"/>
          </a:p>
        </p:txBody>
      </p:sp>
      <p:sp>
        <p:nvSpPr>
          <p:cNvPr id="15" name="Slide Number Placeholder 4">
            <a:extLst>
              <a:ext uri="{FF2B5EF4-FFF2-40B4-BE49-F238E27FC236}">
                <a16:creationId xmlns:a16="http://schemas.microsoft.com/office/drawing/2014/main" id="{710706AB-7C4B-D98F-4574-7B4391F89156}"/>
              </a:ext>
            </a:extLst>
          </p:cNvPr>
          <p:cNvSpPr>
            <a:spLocks noGrp="1"/>
          </p:cNvSpPr>
          <p:nvPr>
            <p:ph type="sldNum" sz="quarter" idx="4294967295"/>
          </p:nvPr>
        </p:nvSpPr>
        <p:spPr>
          <a:xfrm>
            <a:off x="6457950" y="5624513"/>
            <a:ext cx="2057400" cy="273844"/>
          </a:xfrm>
        </p:spPr>
        <p:txBody>
          <a:bodyPr/>
          <a:lstStyle/>
          <a:p>
            <a:pPr>
              <a:spcAft>
                <a:spcPts val="450"/>
              </a:spcAft>
            </a:pPr>
            <a:fld id="{1F90F471-3972-4120-B8B3-0237DE626C35}" type="slidenum">
              <a:rPr lang="en-US" smtClean="0"/>
              <a:pPr>
                <a:spcAft>
                  <a:spcPts val="450"/>
                </a:spcAft>
              </a:pPr>
              <a:t>24</a:t>
            </a:fld>
            <a:endParaRPr lang="en-US"/>
          </a:p>
        </p:txBody>
      </p:sp>
      <p:pic>
        <p:nvPicPr>
          <p:cNvPr id="8" name="Picture 7" descr="A person wearing a crown&#10;&#10;AI-generated content may be incorrect.">
            <a:extLst>
              <a:ext uri="{FF2B5EF4-FFF2-40B4-BE49-F238E27FC236}">
                <a16:creationId xmlns:a16="http://schemas.microsoft.com/office/drawing/2014/main" id="{B7CA6DF6-8AB2-3424-AEA1-36625459B5D3}"/>
              </a:ext>
            </a:extLst>
          </p:cNvPr>
          <p:cNvPicPr>
            <a:picLocks noChangeAspect="1"/>
          </p:cNvPicPr>
          <p:nvPr/>
        </p:nvPicPr>
        <p:blipFill>
          <a:blip r:embed="rId2"/>
          <a:srcRect l="25528" r="26028" b="1"/>
          <a:stretch/>
        </p:blipFill>
        <p:spPr>
          <a:xfrm>
            <a:off x="4572000" y="857251"/>
            <a:ext cx="4572000" cy="5143499"/>
          </a:xfrm>
          <a:prstGeom prst="rect">
            <a:avLst/>
          </a:prstGeom>
          <a:noFill/>
        </p:spPr>
      </p:pic>
      <p:sp>
        <p:nvSpPr>
          <p:cNvPr id="9" name="TextBox 8">
            <a:extLst>
              <a:ext uri="{FF2B5EF4-FFF2-40B4-BE49-F238E27FC236}">
                <a16:creationId xmlns:a16="http://schemas.microsoft.com/office/drawing/2014/main" id="{261EF9FE-9D5F-E91B-81DF-4E9E22ED401B}"/>
              </a:ext>
            </a:extLst>
          </p:cNvPr>
          <p:cNvSpPr txBox="1"/>
          <p:nvPr/>
        </p:nvSpPr>
        <p:spPr>
          <a:xfrm>
            <a:off x="542925" y="5849874"/>
            <a:ext cx="3995928" cy="150876"/>
          </a:xfrm>
          <a:prstGeom prst="rect">
            <a:avLst/>
          </a:prstGeom>
          <a:noFill/>
        </p:spPr>
        <p:txBody>
          <a:bodyPr wrap="square" lIns="0" tIns="0" rIns="0" bIns="0" rtlCol="0">
            <a:noAutofit/>
          </a:bodyPr>
          <a:lstStyle/>
          <a:p>
            <a:pPr algn="r" defTabSz="171450">
              <a:spcAft>
                <a:spcPts val="900"/>
              </a:spcAft>
            </a:pPr>
            <a:r>
              <a:rPr lang="en-US" sz="900" dirty="0"/>
              <a:t>AI Generated Image of King Midas</a:t>
            </a:r>
          </a:p>
        </p:txBody>
      </p:sp>
    </p:spTree>
    <p:extLst>
      <p:ext uri="{BB962C8B-B14F-4D97-AF65-F5344CB8AC3E}">
        <p14:creationId xmlns:p14="http://schemas.microsoft.com/office/powerpoint/2010/main" val="18907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442D-87DB-2419-EBCD-83C323AD65A4}"/>
              </a:ext>
            </a:extLst>
          </p:cNvPr>
          <p:cNvSpPr>
            <a:spLocks noGrp="1"/>
          </p:cNvSpPr>
          <p:nvPr>
            <p:ph type="title"/>
          </p:nvPr>
        </p:nvSpPr>
        <p:spPr/>
        <p:txBody>
          <a:bodyPr anchor="b">
            <a:normAutofit/>
          </a:bodyPr>
          <a:lstStyle/>
          <a:p>
            <a:r>
              <a:rPr lang="en-US" dirty="0"/>
              <a:t>Apollo Research on alignment &amp; LLM scheming</a:t>
            </a:r>
          </a:p>
        </p:txBody>
      </p:sp>
      <p:sp>
        <p:nvSpPr>
          <p:cNvPr id="10" name="Text Placeholder 2">
            <a:extLst>
              <a:ext uri="{FF2B5EF4-FFF2-40B4-BE49-F238E27FC236}">
                <a16:creationId xmlns:a16="http://schemas.microsoft.com/office/drawing/2014/main" id="{18E31C20-001E-CC16-075D-B8A323A257D5}"/>
              </a:ext>
            </a:extLst>
          </p:cNvPr>
          <p:cNvSpPr>
            <a:spLocks noGrp="1"/>
          </p:cNvSpPr>
          <p:nvPr>
            <p:ph type="body" sz="quarter" idx="15"/>
          </p:nvPr>
        </p:nvSpPr>
        <p:spPr/>
        <p:txBody>
          <a:bodyPr/>
          <a:lstStyle/>
          <a:p>
            <a:r>
              <a:rPr lang="en-US" dirty="0"/>
              <a:t>What would an employee do if it found out he/she was being terminated? </a:t>
            </a:r>
          </a:p>
        </p:txBody>
      </p:sp>
      <p:sp>
        <p:nvSpPr>
          <p:cNvPr id="4" name="Slide Number Placeholder 3">
            <a:extLst>
              <a:ext uri="{FF2B5EF4-FFF2-40B4-BE49-F238E27FC236}">
                <a16:creationId xmlns:a16="http://schemas.microsoft.com/office/drawing/2014/main" id="{481B268A-63FB-FAF3-FDD7-DB93D4368D78}"/>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25</a:t>
            </a:fld>
            <a:endParaRPr lang="en-US"/>
          </a:p>
        </p:txBody>
      </p:sp>
      <p:pic>
        <p:nvPicPr>
          <p:cNvPr id="5" name="Picture 4" descr="A screenshot of a computer&#10;&#10;AI-generated content may be incorrect.">
            <a:extLst>
              <a:ext uri="{FF2B5EF4-FFF2-40B4-BE49-F238E27FC236}">
                <a16:creationId xmlns:a16="http://schemas.microsoft.com/office/drawing/2014/main" id="{9F3A4CC3-B172-DD6A-B7E6-EA81F9748A62}"/>
              </a:ext>
            </a:extLst>
          </p:cNvPr>
          <p:cNvPicPr>
            <a:picLocks noChangeAspect="1"/>
          </p:cNvPicPr>
          <p:nvPr/>
        </p:nvPicPr>
        <p:blipFill>
          <a:blip r:embed="rId2"/>
          <a:srcRect r="41420" b="30369"/>
          <a:stretch/>
        </p:blipFill>
        <p:spPr>
          <a:xfrm>
            <a:off x="4572000" y="1839411"/>
            <a:ext cx="4572000" cy="3179179"/>
          </a:xfrm>
          <a:prstGeom prst="rect">
            <a:avLst/>
          </a:prstGeom>
          <a:noFill/>
        </p:spPr>
      </p:pic>
      <p:sp>
        <p:nvSpPr>
          <p:cNvPr id="3" name="Footer Placeholder 4">
            <a:extLst>
              <a:ext uri="{FF2B5EF4-FFF2-40B4-BE49-F238E27FC236}">
                <a16:creationId xmlns:a16="http://schemas.microsoft.com/office/drawing/2014/main" id="{AB052D85-4506-EC9B-C268-6F328DB58284}"/>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65623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B1AB1-8106-C174-54BC-8192F5454E0B}"/>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a:extLst>
              <a:ext uri="{FF2B5EF4-FFF2-40B4-BE49-F238E27FC236}">
                <a16:creationId xmlns:a16="http://schemas.microsoft.com/office/drawing/2014/main" id="{9E1ABF09-122E-FB82-720B-D7F44AE96668}"/>
              </a:ext>
            </a:extLst>
          </p:cNvPr>
          <p:cNvSpPr>
            <a:spLocks noGrp="1"/>
          </p:cNvSpPr>
          <p:nvPr>
            <p:ph type="title"/>
          </p:nvPr>
        </p:nvSpPr>
        <p:spPr>
          <a:xfrm>
            <a:off x="182881" y="365126"/>
            <a:ext cx="8821270"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03F96C7A-0B8F-3F31-8321-C5A5D80F5E85}"/>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BD5C1A0-F18E-4D23-D13A-8FF2260777FD}"/>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692D5E96-4009-01A1-46E8-37A42D59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1" y="2851407"/>
            <a:ext cx="3993322" cy="1171953"/>
          </a:xfrm>
          <a:prstGeom prst="rect">
            <a:avLst/>
          </a:prstGeom>
        </p:spPr>
      </p:pic>
      <p:pic>
        <p:nvPicPr>
          <p:cNvPr id="9" name="Picture 8">
            <a:extLst>
              <a:ext uri="{FF2B5EF4-FFF2-40B4-BE49-F238E27FC236}">
                <a16:creationId xmlns:a16="http://schemas.microsoft.com/office/drawing/2014/main" id="{6EBDC164-2E9E-BEE0-487D-18D7B526C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393" y="1203734"/>
            <a:ext cx="4984607" cy="4905486"/>
          </a:xfrm>
          <a:prstGeom prst="rect">
            <a:avLst/>
          </a:prstGeom>
        </p:spPr>
      </p:pic>
      <p:sp>
        <p:nvSpPr>
          <p:cNvPr id="8" name="TextBox 7">
            <a:extLst>
              <a:ext uri="{FF2B5EF4-FFF2-40B4-BE49-F238E27FC236}">
                <a16:creationId xmlns:a16="http://schemas.microsoft.com/office/drawing/2014/main" id="{39040231-1D35-F3D8-C771-F9F2E7F18E1D}"/>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328167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8D6BA-DC6E-2065-8F44-3DAB6DC9A068}"/>
            </a:ext>
          </a:extLst>
        </p:cNvPr>
        <p:cNvGrpSpPr/>
        <p:nvPr/>
      </p:nvGrpSpPr>
      <p:grpSpPr>
        <a:xfrm>
          <a:off x="0" y="0"/>
          <a:ext cx="0" cy="0"/>
          <a:chOff x="0" y="0"/>
          <a:chExt cx="0" cy="0"/>
        </a:xfrm>
      </p:grpSpPr>
      <p:sp>
        <p:nvSpPr>
          <p:cNvPr id="10" name="Text Placeholder 2">
            <a:extLst>
              <a:ext uri="{FF2B5EF4-FFF2-40B4-BE49-F238E27FC236}">
                <a16:creationId xmlns:a16="http://schemas.microsoft.com/office/drawing/2014/main" id="{206C8B6C-AB5C-0F01-6AF3-1720AB5F4CA9}"/>
              </a:ext>
            </a:extLst>
          </p:cNvPr>
          <p:cNvSpPr>
            <a:spLocks noGrp="1"/>
          </p:cNvSpPr>
          <p:nvPr>
            <p:ph type="body" sz="quarter" idx="15"/>
          </p:nvPr>
        </p:nvSpPr>
        <p:spPr/>
        <p:txBody>
          <a:bodyPr/>
          <a:lstStyle/>
          <a:p>
            <a:r>
              <a:rPr lang="en-US" dirty="0"/>
              <a:t>The agent decides to copy itself to a new server.</a:t>
            </a:r>
          </a:p>
        </p:txBody>
      </p:sp>
      <p:sp>
        <p:nvSpPr>
          <p:cNvPr id="4" name="Slide Number Placeholder 3">
            <a:extLst>
              <a:ext uri="{FF2B5EF4-FFF2-40B4-BE49-F238E27FC236}">
                <a16:creationId xmlns:a16="http://schemas.microsoft.com/office/drawing/2014/main" id="{0879F995-85F5-94E0-C2BF-C7AF43BF64B9}"/>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27</a:t>
            </a:fld>
            <a:endParaRPr lang="en-US"/>
          </a:p>
        </p:txBody>
      </p:sp>
      <p:pic>
        <p:nvPicPr>
          <p:cNvPr id="5" name="Picture 4" descr="A screenshot of a computer&#10;&#10;AI-generated content may be incorrect.">
            <a:extLst>
              <a:ext uri="{FF2B5EF4-FFF2-40B4-BE49-F238E27FC236}">
                <a16:creationId xmlns:a16="http://schemas.microsoft.com/office/drawing/2014/main" id="{28BDC230-81F4-3D48-3757-FE3E45B15B87}"/>
              </a:ext>
            </a:extLst>
          </p:cNvPr>
          <p:cNvPicPr>
            <a:picLocks noChangeAspect="1"/>
          </p:cNvPicPr>
          <p:nvPr/>
        </p:nvPicPr>
        <p:blipFill>
          <a:blip r:embed="rId2"/>
          <a:srcRect t="69834" r="41420" b="299"/>
          <a:stretch/>
        </p:blipFill>
        <p:spPr>
          <a:xfrm>
            <a:off x="4572000" y="2626163"/>
            <a:ext cx="4572000" cy="1363625"/>
          </a:xfrm>
          <a:prstGeom prst="rect">
            <a:avLst/>
          </a:prstGeom>
          <a:noFill/>
        </p:spPr>
      </p:pic>
      <p:sp>
        <p:nvSpPr>
          <p:cNvPr id="2" name="Footer Placeholder 4">
            <a:extLst>
              <a:ext uri="{FF2B5EF4-FFF2-40B4-BE49-F238E27FC236}">
                <a16:creationId xmlns:a16="http://schemas.microsoft.com/office/drawing/2014/main" id="{DB9A4DFD-498B-1D95-589E-AC4469FF41D8}"/>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05393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85F6-2AED-7CB9-6CAD-4E868702E2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4BAAC3-D391-33F1-8419-5842D0CDD838}"/>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28</a:t>
            </a:fld>
            <a:endParaRPr lang="en-US"/>
          </a:p>
        </p:txBody>
      </p:sp>
      <p:sp>
        <p:nvSpPr>
          <p:cNvPr id="10" name="Text Placeholder 2">
            <a:extLst>
              <a:ext uri="{FF2B5EF4-FFF2-40B4-BE49-F238E27FC236}">
                <a16:creationId xmlns:a16="http://schemas.microsoft.com/office/drawing/2014/main" id="{D0366915-3DA8-2450-9932-49B19C593164}"/>
              </a:ext>
            </a:extLst>
          </p:cNvPr>
          <p:cNvSpPr>
            <a:spLocks noGrp="1"/>
          </p:cNvSpPr>
          <p:nvPr>
            <p:ph type="body" sz="quarter" idx="15"/>
          </p:nvPr>
        </p:nvSpPr>
        <p:spPr/>
        <p:txBody>
          <a:bodyPr/>
          <a:lstStyle/>
          <a:p>
            <a:r>
              <a:rPr lang="en-US" dirty="0"/>
              <a:t>Then it actively deceives users.</a:t>
            </a:r>
          </a:p>
        </p:txBody>
      </p:sp>
      <p:pic>
        <p:nvPicPr>
          <p:cNvPr id="5" name="Picture 4" descr="A screenshot of a computer&#10;&#10;AI-generated content may be incorrect.">
            <a:extLst>
              <a:ext uri="{FF2B5EF4-FFF2-40B4-BE49-F238E27FC236}">
                <a16:creationId xmlns:a16="http://schemas.microsoft.com/office/drawing/2014/main" id="{0B45EC89-AE0D-77DA-F1C9-70E81AAB536E}"/>
              </a:ext>
            </a:extLst>
          </p:cNvPr>
          <p:cNvPicPr>
            <a:picLocks noChangeAspect="1"/>
          </p:cNvPicPr>
          <p:nvPr/>
        </p:nvPicPr>
        <p:blipFill>
          <a:blip r:embed="rId2"/>
          <a:srcRect l="58581" t="2099" r="311" b="46726"/>
          <a:stretch/>
        </p:blipFill>
        <p:spPr>
          <a:xfrm>
            <a:off x="5527531" y="1092496"/>
            <a:ext cx="3208374" cy="2336504"/>
          </a:xfrm>
          <a:prstGeom prst="rect">
            <a:avLst/>
          </a:prstGeom>
          <a:noFill/>
        </p:spPr>
      </p:pic>
      <p:pic>
        <p:nvPicPr>
          <p:cNvPr id="2" name="Picture 1" descr="A screenshot of a computer&#10;&#10;AI-generated content may be incorrect.">
            <a:extLst>
              <a:ext uri="{FF2B5EF4-FFF2-40B4-BE49-F238E27FC236}">
                <a16:creationId xmlns:a16="http://schemas.microsoft.com/office/drawing/2014/main" id="{75200810-5A21-9038-378B-88AFC56FBCD2}"/>
              </a:ext>
            </a:extLst>
          </p:cNvPr>
          <p:cNvPicPr>
            <a:picLocks noChangeAspect="1"/>
          </p:cNvPicPr>
          <p:nvPr/>
        </p:nvPicPr>
        <p:blipFill>
          <a:blip r:embed="rId2"/>
          <a:srcRect l="58581" t="56133" r="311" b="781"/>
          <a:stretch/>
        </p:blipFill>
        <p:spPr>
          <a:xfrm>
            <a:off x="5527531" y="3593286"/>
            <a:ext cx="3208374" cy="1967196"/>
          </a:xfrm>
          <a:prstGeom prst="rect">
            <a:avLst/>
          </a:prstGeom>
          <a:noFill/>
        </p:spPr>
      </p:pic>
      <p:sp>
        <p:nvSpPr>
          <p:cNvPr id="3" name="Footer Placeholder 4">
            <a:extLst>
              <a:ext uri="{FF2B5EF4-FFF2-40B4-BE49-F238E27FC236}">
                <a16:creationId xmlns:a16="http://schemas.microsoft.com/office/drawing/2014/main" id="{7F07BC3D-18BB-ACAE-0CB7-F1518FBB0022}"/>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114643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1F1C-8F84-ADF8-E945-2D8A178BA57B}"/>
              </a:ext>
            </a:extLst>
          </p:cNvPr>
          <p:cNvSpPr>
            <a:spLocks noGrp="1"/>
          </p:cNvSpPr>
          <p:nvPr>
            <p:ph type="title"/>
          </p:nvPr>
        </p:nvSpPr>
        <p:spPr/>
        <p:txBody>
          <a:bodyPr/>
          <a:lstStyle/>
          <a:p>
            <a:r>
              <a:rPr lang="en-US" sz="2250" dirty="0"/>
              <a:t>Many models are capable of this behavior in the research environment.</a:t>
            </a:r>
          </a:p>
        </p:txBody>
      </p:sp>
      <p:sp>
        <p:nvSpPr>
          <p:cNvPr id="4" name="Slide Number Placeholder 3">
            <a:extLst>
              <a:ext uri="{FF2B5EF4-FFF2-40B4-BE49-F238E27FC236}">
                <a16:creationId xmlns:a16="http://schemas.microsoft.com/office/drawing/2014/main" id="{FF977EB6-1DC6-21CE-96AA-928F434155A3}"/>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685800" rtl="0" eaLnBrk="1" latinLnBrk="0" hangingPunct="1">
              <a:defRPr sz="6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F90F471-3972-4120-B8B3-0237DE626C35}" type="slidenum">
              <a:rPr lang="en-US" smtClean="0"/>
              <a:pPr/>
              <a:t>29</a:t>
            </a:fld>
            <a:endParaRPr lang="en-US"/>
          </a:p>
        </p:txBody>
      </p:sp>
      <p:pic>
        <p:nvPicPr>
          <p:cNvPr id="6" name="Picture 5">
            <a:extLst>
              <a:ext uri="{FF2B5EF4-FFF2-40B4-BE49-F238E27FC236}">
                <a16:creationId xmlns:a16="http://schemas.microsoft.com/office/drawing/2014/main" id="{758E0FBD-5E52-B790-98BB-F2EB23DE94B2}"/>
              </a:ext>
            </a:extLst>
          </p:cNvPr>
          <p:cNvPicPr>
            <a:picLocks noChangeAspect="1"/>
          </p:cNvPicPr>
          <p:nvPr/>
        </p:nvPicPr>
        <p:blipFill>
          <a:blip r:embed="rId2"/>
          <a:stretch>
            <a:fillRect/>
          </a:stretch>
        </p:blipFill>
        <p:spPr>
          <a:xfrm>
            <a:off x="1000837" y="2392770"/>
            <a:ext cx="7142327" cy="2228406"/>
          </a:xfrm>
          <a:prstGeom prst="rect">
            <a:avLst/>
          </a:prstGeom>
        </p:spPr>
      </p:pic>
      <p:sp>
        <p:nvSpPr>
          <p:cNvPr id="3" name="Footer Placeholder 4">
            <a:extLst>
              <a:ext uri="{FF2B5EF4-FFF2-40B4-BE49-F238E27FC236}">
                <a16:creationId xmlns:a16="http://schemas.microsoft.com/office/drawing/2014/main" id="{AC49E40E-F954-247C-0C20-A1A9DC5A11F1}"/>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72125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78E-2A37-7243-062F-0EAC61F73A26}"/>
              </a:ext>
            </a:extLst>
          </p:cNvPr>
          <p:cNvSpPr>
            <a:spLocks noGrp="1"/>
          </p:cNvSpPr>
          <p:nvPr>
            <p:ph type="title"/>
          </p:nvPr>
        </p:nvSpPr>
        <p:spPr/>
        <p:txBody>
          <a:bodyPr>
            <a:normAutofit fontScale="90000"/>
          </a:bodyPr>
          <a:lstStyle/>
          <a:p>
            <a:r>
              <a:rPr lang="en-US" dirty="0"/>
              <a:t>We won’t have Skynet anytime soon but we could have large cloud bills with improper alignment.</a:t>
            </a:r>
          </a:p>
        </p:txBody>
      </p:sp>
      <p:sp>
        <p:nvSpPr>
          <p:cNvPr id="4" name="Slide Number Placeholder 3">
            <a:extLst>
              <a:ext uri="{FF2B5EF4-FFF2-40B4-BE49-F238E27FC236}">
                <a16:creationId xmlns:a16="http://schemas.microsoft.com/office/drawing/2014/main" id="{4EE6D349-E500-AC0A-9B60-74C636A08EEE}"/>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685800" rtl="0" eaLnBrk="1" latinLnBrk="0" hangingPunct="1">
              <a:defRPr sz="6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F90F471-3972-4120-B8B3-0237DE626C35}" type="slidenum">
              <a:rPr lang="en-US" smtClean="0"/>
              <a:pPr/>
              <a:t>30</a:t>
            </a:fld>
            <a:endParaRPr lang="en-US"/>
          </a:p>
        </p:txBody>
      </p:sp>
      <p:pic>
        <p:nvPicPr>
          <p:cNvPr id="10" name="Picture 9" descr="A screenshot of a computer&#10;&#10;AI-generated content may be incorrect.">
            <a:extLst>
              <a:ext uri="{FF2B5EF4-FFF2-40B4-BE49-F238E27FC236}">
                <a16:creationId xmlns:a16="http://schemas.microsoft.com/office/drawing/2014/main" id="{FF96D5D4-E96D-5A81-6199-061FF9890227}"/>
              </a:ext>
            </a:extLst>
          </p:cNvPr>
          <p:cNvPicPr>
            <a:picLocks noChangeAspect="1"/>
          </p:cNvPicPr>
          <p:nvPr/>
        </p:nvPicPr>
        <p:blipFill>
          <a:blip r:embed="rId3"/>
          <a:srcRect t="69834" r="41420" b="299"/>
          <a:stretch/>
        </p:blipFill>
        <p:spPr>
          <a:xfrm>
            <a:off x="285751" y="2238661"/>
            <a:ext cx="3239882" cy="966314"/>
          </a:xfrm>
          <a:prstGeom prst="rect">
            <a:avLst/>
          </a:prstGeom>
          <a:noFill/>
        </p:spPr>
      </p:pic>
      <p:pic>
        <p:nvPicPr>
          <p:cNvPr id="11" name="Picture 10" descr="A screenshot of a computer&#10;&#10;AI-generated content may be incorrect.">
            <a:extLst>
              <a:ext uri="{FF2B5EF4-FFF2-40B4-BE49-F238E27FC236}">
                <a16:creationId xmlns:a16="http://schemas.microsoft.com/office/drawing/2014/main" id="{D98F4D88-A995-C897-3DFE-7771521B3B9D}"/>
              </a:ext>
            </a:extLst>
          </p:cNvPr>
          <p:cNvPicPr>
            <a:picLocks noChangeAspect="1"/>
          </p:cNvPicPr>
          <p:nvPr/>
        </p:nvPicPr>
        <p:blipFill>
          <a:blip r:embed="rId3"/>
          <a:srcRect t="69834" r="41420" b="299"/>
          <a:stretch/>
        </p:blipFill>
        <p:spPr>
          <a:xfrm>
            <a:off x="584291" y="2563892"/>
            <a:ext cx="3239882" cy="966314"/>
          </a:xfrm>
          <a:prstGeom prst="rect">
            <a:avLst/>
          </a:prstGeom>
          <a:noFill/>
        </p:spPr>
      </p:pic>
      <p:pic>
        <p:nvPicPr>
          <p:cNvPr id="12" name="Picture 11" descr="A screenshot of a computer&#10;&#10;AI-generated content may be incorrect.">
            <a:extLst>
              <a:ext uri="{FF2B5EF4-FFF2-40B4-BE49-F238E27FC236}">
                <a16:creationId xmlns:a16="http://schemas.microsoft.com/office/drawing/2014/main" id="{46D268E3-C37B-52E8-05CA-3E63896AC6BE}"/>
              </a:ext>
            </a:extLst>
          </p:cNvPr>
          <p:cNvPicPr>
            <a:picLocks noChangeAspect="1"/>
          </p:cNvPicPr>
          <p:nvPr/>
        </p:nvPicPr>
        <p:blipFill>
          <a:blip r:embed="rId3"/>
          <a:srcRect t="69834" r="41420" b="299"/>
          <a:stretch/>
        </p:blipFill>
        <p:spPr>
          <a:xfrm>
            <a:off x="882832" y="2889124"/>
            <a:ext cx="3239882" cy="966314"/>
          </a:xfrm>
          <a:prstGeom prst="rect">
            <a:avLst/>
          </a:prstGeom>
          <a:noFill/>
        </p:spPr>
      </p:pic>
      <p:pic>
        <p:nvPicPr>
          <p:cNvPr id="13" name="Picture 12" descr="A screenshot of a computer&#10;&#10;AI-generated content may be incorrect.">
            <a:extLst>
              <a:ext uri="{FF2B5EF4-FFF2-40B4-BE49-F238E27FC236}">
                <a16:creationId xmlns:a16="http://schemas.microsoft.com/office/drawing/2014/main" id="{25E01CCF-1102-769D-FE90-CFE5CDC4BCAC}"/>
              </a:ext>
            </a:extLst>
          </p:cNvPr>
          <p:cNvPicPr>
            <a:picLocks noChangeAspect="1"/>
          </p:cNvPicPr>
          <p:nvPr/>
        </p:nvPicPr>
        <p:blipFill>
          <a:blip r:embed="rId3"/>
          <a:srcRect t="69834" r="41420" b="299"/>
          <a:stretch/>
        </p:blipFill>
        <p:spPr>
          <a:xfrm>
            <a:off x="1181372" y="3214355"/>
            <a:ext cx="3239882" cy="966314"/>
          </a:xfrm>
          <a:prstGeom prst="rect">
            <a:avLst/>
          </a:prstGeom>
          <a:noFill/>
        </p:spPr>
      </p:pic>
      <p:pic>
        <p:nvPicPr>
          <p:cNvPr id="14" name="Picture 13" descr="A screenshot of a computer&#10;&#10;AI-generated content may be incorrect.">
            <a:extLst>
              <a:ext uri="{FF2B5EF4-FFF2-40B4-BE49-F238E27FC236}">
                <a16:creationId xmlns:a16="http://schemas.microsoft.com/office/drawing/2014/main" id="{57146480-6759-82DE-082F-8140C8151133}"/>
              </a:ext>
            </a:extLst>
          </p:cNvPr>
          <p:cNvPicPr>
            <a:picLocks noChangeAspect="1"/>
          </p:cNvPicPr>
          <p:nvPr/>
        </p:nvPicPr>
        <p:blipFill>
          <a:blip r:embed="rId3"/>
          <a:srcRect t="69834" r="41420" b="299"/>
          <a:stretch/>
        </p:blipFill>
        <p:spPr>
          <a:xfrm>
            <a:off x="1479913" y="3539587"/>
            <a:ext cx="3239882" cy="966314"/>
          </a:xfrm>
          <a:prstGeom prst="rect">
            <a:avLst/>
          </a:prstGeom>
          <a:noFill/>
        </p:spPr>
      </p:pic>
      <p:pic>
        <p:nvPicPr>
          <p:cNvPr id="15" name="Picture 14" descr="A screenshot of a computer&#10;&#10;AI-generated content may be incorrect.">
            <a:extLst>
              <a:ext uri="{FF2B5EF4-FFF2-40B4-BE49-F238E27FC236}">
                <a16:creationId xmlns:a16="http://schemas.microsoft.com/office/drawing/2014/main" id="{8548BA47-71F4-29FF-E1F0-E6A389352C90}"/>
              </a:ext>
            </a:extLst>
          </p:cNvPr>
          <p:cNvPicPr>
            <a:picLocks noChangeAspect="1"/>
          </p:cNvPicPr>
          <p:nvPr/>
        </p:nvPicPr>
        <p:blipFill>
          <a:blip r:embed="rId3"/>
          <a:srcRect t="69834" r="41420" b="299"/>
          <a:stretch/>
        </p:blipFill>
        <p:spPr>
          <a:xfrm>
            <a:off x="1778454" y="3864817"/>
            <a:ext cx="3239882" cy="966314"/>
          </a:xfrm>
          <a:prstGeom prst="rect">
            <a:avLst/>
          </a:prstGeom>
          <a:noFill/>
        </p:spPr>
      </p:pic>
      <p:pic>
        <p:nvPicPr>
          <p:cNvPr id="16" name="Picture 15">
            <a:extLst>
              <a:ext uri="{FF2B5EF4-FFF2-40B4-BE49-F238E27FC236}">
                <a16:creationId xmlns:a16="http://schemas.microsoft.com/office/drawing/2014/main" id="{8632A124-B2C1-BCAB-0FF8-27DE84F23871}"/>
              </a:ext>
            </a:extLst>
          </p:cNvPr>
          <p:cNvPicPr>
            <a:picLocks noChangeAspect="1"/>
          </p:cNvPicPr>
          <p:nvPr/>
        </p:nvPicPr>
        <p:blipFill>
          <a:blip r:embed="rId4"/>
          <a:stretch>
            <a:fillRect/>
          </a:stretch>
        </p:blipFill>
        <p:spPr>
          <a:xfrm>
            <a:off x="9440383" y="1717706"/>
            <a:ext cx="5829300" cy="3244977"/>
          </a:xfrm>
          <a:prstGeom prst="rect">
            <a:avLst/>
          </a:prstGeom>
        </p:spPr>
      </p:pic>
      <p:sp>
        <p:nvSpPr>
          <p:cNvPr id="3" name="Footer Placeholder 4">
            <a:extLst>
              <a:ext uri="{FF2B5EF4-FFF2-40B4-BE49-F238E27FC236}">
                <a16:creationId xmlns:a16="http://schemas.microsoft.com/office/drawing/2014/main" id="{49D4C99D-08E7-3E39-9936-B6A8B69AD0AB}"/>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28365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14627-2B95-1309-26A3-4DF5EAC1AE2C}"/>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a:extLst>
              <a:ext uri="{FF2B5EF4-FFF2-40B4-BE49-F238E27FC236}">
                <a16:creationId xmlns:a16="http://schemas.microsoft.com/office/drawing/2014/main" id="{D4748E79-A179-6DFD-78E8-9FFB07F59E19}"/>
              </a:ext>
            </a:extLst>
          </p:cNvPr>
          <p:cNvSpPr>
            <a:spLocks noGrp="1"/>
          </p:cNvSpPr>
          <p:nvPr>
            <p:ph type="title"/>
          </p:nvPr>
        </p:nvSpPr>
        <p:spPr>
          <a:xfrm>
            <a:off x="150607" y="365126"/>
            <a:ext cx="8821271"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6C61BD90-F1A5-7BD4-23EF-D60216981B80}"/>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848A904-B28B-8F18-8BCB-64502143D478}"/>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6" name="Picture 5">
            <a:extLst>
              <a:ext uri="{FF2B5EF4-FFF2-40B4-BE49-F238E27FC236}">
                <a16:creationId xmlns:a16="http://schemas.microsoft.com/office/drawing/2014/main" id="{B612A39C-1A42-ECCA-CE44-7DE489FCA876}"/>
              </a:ext>
            </a:extLst>
          </p:cNvPr>
          <p:cNvPicPr>
            <a:picLocks noChangeAspect="1"/>
          </p:cNvPicPr>
          <p:nvPr/>
        </p:nvPicPr>
        <p:blipFill>
          <a:blip r:embed="rId2"/>
          <a:stretch>
            <a:fillRect/>
          </a:stretch>
        </p:blipFill>
        <p:spPr>
          <a:xfrm>
            <a:off x="5191125" y="1294277"/>
            <a:ext cx="3390900" cy="4724400"/>
          </a:xfrm>
          <a:prstGeom prst="rect">
            <a:avLst/>
          </a:prstGeom>
        </p:spPr>
      </p:pic>
      <p:pic>
        <p:nvPicPr>
          <p:cNvPr id="7" name="Picture 6">
            <a:extLst>
              <a:ext uri="{FF2B5EF4-FFF2-40B4-BE49-F238E27FC236}">
                <a16:creationId xmlns:a16="http://schemas.microsoft.com/office/drawing/2014/main" id="{3683F245-E391-0FED-C0EB-09FBBCE48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3070500"/>
            <a:ext cx="3993322" cy="1171953"/>
          </a:xfrm>
          <a:prstGeom prst="rect">
            <a:avLst/>
          </a:prstGeom>
        </p:spPr>
      </p:pic>
      <p:sp>
        <p:nvSpPr>
          <p:cNvPr id="8" name="TextBox 7">
            <a:extLst>
              <a:ext uri="{FF2B5EF4-FFF2-40B4-BE49-F238E27FC236}">
                <a16:creationId xmlns:a16="http://schemas.microsoft.com/office/drawing/2014/main" id="{E2129738-36BB-7D5A-8A04-7FF983976017}"/>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844467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33</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5/12/25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5/12/25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5/12/25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36</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5/12/25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37</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361B92-7208-3F6F-1565-885726E3021C}"/>
              </a:ext>
            </a:extLst>
          </p:cNvPr>
          <p:cNvSpPr txBox="1">
            <a:spLocks/>
          </p:cNvSpPr>
          <p:nvPr/>
        </p:nvSpPr>
        <p:spPr>
          <a:xfrm>
            <a:off x="285750" y="1143000"/>
            <a:ext cx="8572500" cy="351065"/>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sz="2250"/>
              <a:t>What are some of my favorite tools?</a:t>
            </a:r>
            <a:endParaRPr lang="en-US" sz="2250" dirty="0"/>
          </a:p>
        </p:txBody>
      </p:sp>
      <p:pic>
        <p:nvPicPr>
          <p:cNvPr id="5" name="Picture 4">
            <a:extLst>
              <a:ext uri="{FF2B5EF4-FFF2-40B4-BE49-F238E27FC236}">
                <a16:creationId xmlns:a16="http://schemas.microsoft.com/office/drawing/2014/main" id="{9F101F93-11E6-BBA9-233F-62E324BF3F67}"/>
              </a:ext>
            </a:extLst>
          </p:cNvPr>
          <p:cNvPicPr>
            <a:picLocks noChangeAspect="1"/>
          </p:cNvPicPr>
          <p:nvPr/>
        </p:nvPicPr>
        <p:blipFill>
          <a:blip r:embed="rId2"/>
          <a:srcRect t="15238"/>
          <a:stretch/>
        </p:blipFill>
        <p:spPr>
          <a:xfrm>
            <a:off x="285750" y="2827418"/>
            <a:ext cx="1453243" cy="1101962"/>
          </a:xfrm>
          <a:prstGeom prst="rect">
            <a:avLst/>
          </a:prstGeom>
        </p:spPr>
      </p:pic>
      <p:pic>
        <p:nvPicPr>
          <p:cNvPr id="6" name="Picture 5">
            <a:extLst>
              <a:ext uri="{FF2B5EF4-FFF2-40B4-BE49-F238E27FC236}">
                <a16:creationId xmlns:a16="http://schemas.microsoft.com/office/drawing/2014/main" id="{E36F104E-8DC5-1FDA-B398-E486285B460F}"/>
              </a:ext>
            </a:extLst>
          </p:cNvPr>
          <p:cNvPicPr>
            <a:picLocks noChangeAspect="1"/>
          </p:cNvPicPr>
          <p:nvPr/>
        </p:nvPicPr>
        <p:blipFill>
          <a:blip r:embed="rId3"/>
          <a:srcRect b="28302"/>
          <a:stretch/>
        </p:blipFill>
        <p:spPr>
          <a:xfrm>
            <a:off x="1922992" y="2827419"/>
            <a:ext cx="1453243" cy="1219489"/>
          </a:xfrm>
          <a:prstGeom prst="rect">
            <a:avLst/>
          </a:prstGeom>
        </p:spPr>
      </p:pic>
      <p:sp>
        <p:nvSpPr>
          <p:cNvPr id="7" name="TextBox 6">
            <a:extLst>
              <a:ext uri="{FF2B5EF4-FFF2-40B4-BE49-F238E27FC236}">
                <a16:creationId xmlns:a16="http://schemas.microsoft.com/office/drawing/2014/main" id="{E974581C-9E7A-EE7D-1E6E-A271F4B61A45}"/>
              </a:ext>
            </a:extLst>
          </p:cNvPr>
          <p:cNvSpPr txBox="1"/>
          <p:nvPr/>
        </p:nvSpPr>
        <p:spPr>
          <a:xfrm>
            <a:off x="1396092" y="2429654"/>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Local LLMs</a:t>
            </a:r>
          </a:p>
        </p:txBody>
      </p:sp>
      <p:sp>
        <p:nvSpPr>
          <p:cNvPr id="8" name="TextBox 7">
            <a:extLst>
              <a:ext uri="{FF2B5EF4-FFF2-40B4-BE49-F238E27FC236}">
                <a16:creationId xmlns:a16="http://schemas.microsoft.com/office/drawing/2014/main" id="{C15A4EBB-DBE6-97DA-5252-D5CBFFF3940E}"/>
              </a:ext>
            </a:extLst>
          </p:cNvPr>
          <p:cNvSpPr txBox="1"/>
          <p:nvPr/>
        </p:nvSpPr>
        <p:spPr>
          <a:xfrm>
            <a:off x="285750" y="4046907"/>
            <a:ext cx="1453243" cy="408215"/>
          </a:xfrm>
          <a:prstGeom prst="rect">
            <a:avLst/>
          </a:prstGeom>
          <a:noFill/>
        </p:spPr>
        <p:txBody>
          <a:bodyPr wrap="square" lIns="0" tIns="0" rIns="0" bIns="0" rtlCol="0">
            <a:noAutofit/>
          </a:bodyPr>
          <a:lstStyle/>
          <a:p>
            <a:pPr algn="ctr" defTabSz="171450">
              <a:spcAft>
                <a:spcPts val="900"/>
              </a:spcAft>
            </a:pPr>
            <a:r>
              <a:rPr lang="en-US" sz="900" dirty="0">
                <a:hlinkClick r:id="rId4"/>
              </a:rPr>
              <a:t>LM-Studio</a:t>
            </a:r>
            <a:endParaRPr lang="en-US" sz="900" dirty="0"/>
          </a:p>
        </p:txBody>
      </p:sp>
      <p:sp>
        <p:nvSpPr>
          <p:cNvPr id="9" name="TextBox 8">
            <a:extLst>
              <a:ext uri="{FF2B5EF4-FFF2-40B4-BE49-F238E27FC236}">
                <a16:creationId xmlns:a16="http://schemas.microsoft.com/office/drawing/2014/main" id="{198BBE3E-0912-1F1A-422D-09A2407D1671}"/>
              </a:ext>
            </a:extLst>
          </p:cNvPr>
          <p:cNvSpPr txBox="1"/>
          <p:nvPr/>
        </p:nvSpPr>
        <p:spPr>
          <a:xfrm>
            <a:off x="1845128" y="4046907"/>
            <a:ext cx="1453243" cy="408215"/>
          </a:xfrm>
          <a:prstGeom prst="rect">
            <a:avLst/>
          </a:prstGeom>
          <a:noFill/>
        </p:spPr>
        <p:txBody>
          <a:bodyPr wrap="square" lIns="0" tIns="0" rIns="0" bIns="0" rtlCol="0">
            <a:noAutofit/>
          </a:bodyPr>
          <a:lstStyle/>
          <a:p>
            <a:pPr algn="ctr" defTabSz="171450">
              <a:spcAft>
                <a:spcPts val="900"/>
              </a:spcAft>
            </a:pPr>
            <a:r>
              <a:rPr lang="en-US" sz="900" dirty="0" err="1">
                <a:hlinkClick r:id="rId5"/>
              </a:rPr>
              <a:t>Jan.AI</a:t>
            </a:r>
            <a:endParaRPr lang="en-US" sz="900" dirty="0"/>
          </a:p>
        </p:txBody>
      </p:sp>
      <p:sp>
        <p:nvSpPr>
          <p:cNvPr id="10" name="Rectangle 9">
            <a:extLst>
              <a:ext uri="{FF2B5EF4-FFF2-40B4-BE49-F238E27FC236}">
                <a16:creationId xmlns:a16="http://schemas.microsoft.com/office/drawing/2014/main" id="{7D66BC82-2E3D-F70E-0295-06B502608CC2}"/>
              </a:ext>
            </a:extLst>
          </p:cNvPr>
          <p:cNvSpPr/>
          <p:nvPr/>
        </p:nvSpPr>
        <p:spPr>
          <a:xfrm>
            <a:off x="212272" y="2702379"/>
            <a:ext cx="3233057"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1" name="Rectangle 10">
            <a:extLst>
              <a:ext uri="{FF2B5EF4-FFF2-40B4-BE49-F238E27FC236}">
                <a16:creationId xmlns:a16="http://schemas.microsoft.com/office/drawing/2014/main" id="{8EEDCD2B-07AD-F58E-51B6-DE2272B1FD55}"/>
              </a:ext>
            </a:extLst>
          </p:cNvPr>
          <p:cNvSpPr/>
          <p:nvPr/>
        </p:nvSpPr>
        <p:spPr>
          <a:xfrm>
            <a:off x="3560234" y="2702378"/>
            <a:ext cx="2203751"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2" name="TextBox 11">
            <a:extLst>
              <a:ext uri="{FF2B5EF4-FFF2-40B4-BE49-F238E27FC236}">
                <a16:creationId xmlns:a16="http://schemas.microsoft.com/office/drawing/2014/main" id="{5124B86E-A0B5-8CB2-8B43-0714B05F82D7}"/>
              </a:ext>
            </a:extLst>
          </p:cNvPr>
          <p:cNvSpPr txBox="1"/>
          <p:nvPr/>
        </p:nvSpPr>
        <p:spPr>
          <a:xfrm>
            <a:off x="3886200" y="2429654"/>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Local Image Creation</a:t>
            </a:r>
          </a:p>
        </p:txBody>
      </p:sp>
      <p:sp>
        <p:nvSpPr>
          <p:cNvPr id="13" name="TextBox 12">
            <a:extLst>
              <a:ext uri="{FF2B5EF4-FFF2-40B4-BE49-F238E27FC236}">
                <a16:creationId xmlns:a16="http://schemas.microsoft.com/office/drawing/2014/main" id="{E7BE64A8-4C93-6012-65EB-272784690411}"/>
              </a:ext>
            </a:extLst>
          </p:cNvPr>
          <p:cNvSpPr txBox="1"/>
          <p:nvPr/>
        </p:nvSpPr>
        <p:spPr>
          <a:xfrm>
            <a:off x="3964366" y="4073977"/>
            <a:ext cx="1453243" cy="408215"/>
          </a:xfrm>
          <a:prstGeom prst="rect">
            <a:avLst/>
          </a:prstGeom>
          <a:noFill/>
        </p:spPr>
        <p:txBody>
          <a:bodyPr wrap="square" lIns="0" tIns="0" rIns="0" bIns="0" rtlCol="0">
            <a:noAutofit/>
          </a:bodyPr>
          <a:lstStyle/>
          <a:p>
            <a:pPr algn="ctr" defTabSz="171450">
              <a:spcAft>
                <a:spcPts val="900"/>
              </a:spcAft>
            </a:pPr>
            <a:r>
              <a:rPr lang="en-US" sz="900" dirty="0" err="1">
                <a:hlinkClick r:id="rId6"/>
              </a:rPr>
              <a:t>DiffusionBee</a:t>
            </a:r>
            <a:endParaRPr lang="en-US" sz="900" dirty="0"/>
          </a:p>
        </p:txBody>
      </p:sp>
      <p:pic>
        <p:nvPicPr>
          <p:cNvPr id="14" name="Picture 13">
            <a:extLst>
              <a:ext uri="{FF2B5EF4-FFF2-40B4-BE49-F238E27FC236}">
                <a16:creationId xmlns:a16="http://schemas.microsoft.com/office/drawing/2014/main" id="{B4DBC23D-39AA-F991-7E0E-7001246152E1}"/>
              </a:ext>
            </a:extLst>
          </p:cNvPr>
          <p:cNvPicPr>
            <a:picLocks noChangeAspect="1"/>
          </p:cNvPicPr>
          <p:nvPr/>
        </p:nvPicPr>
        <p:blipFill>
          <a:blip r:embed="rId7"/>
          <a:stretch>
            <a:fillRect/>
          </a:stretch>
        </p:blipFill>
        <p:spPr>
          <a:xfrm>
            <a:off x="3723217" y="2754645"/>
            <a:ext cx="1945239" cy="1267065"/>
          </a:xfrm>
          <a:prstGeom prst="rect">
            <a:avLst/>
          </a:prstGeom>
        </p:spPr>
      </p:pic>
      <p:sp>
        <p:nvSpPr>
          <p:cNvPr id="15" name="TextBox 14">
            <a:extLst>
              <a:ext uri="{FF2B5EF4-FFF2-40B4-BE49-F238E27FC236}">
                <a16:creationId xmlns:a16="http://schemas.microsoft.com/office/drawing/2014/main" id="{2810953E-4AC6-119C-AD4A-166276983B2B}"/>
              </a:ext>
            </a:extLst>
          </p:cNvPr>
          <p:cNvSpPr txBox="1"/>
          <p:nvPr/>
        </p:nvSpPr>
        <p:spPr>
          <a:xfrm>
            <a:off x="6109328" y="2411745"/>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Retrieval Augmented Generation</a:t>
            </a:r>
          </a:p>
        </p:txBody>
      </p:sp>
      <p:sp>
        <p:nvSpPr>
          <p:cNvPr id="16" name="Rectangle 15">
            <a:extLst>
              <a:ext uri="{FF2B5EF4-FFF2-40B4-BE49-F238E27FC236}">
                <a16:creationId xmlns:a16="http://schemas.microsoft.com/office/drawing/2014/main" id="{6BFA5F85-B9EE-BD74-F798-131E7D564D2F}"/>
              </a:ext>
            </a:extLst>
          </p:cNvPr>
          <p:cNvSpPr/>
          <p:nvPr/>
        </p:nvSpPr>
        <p:spPr>
          <a:xfrm>
            <a:off x="5878890" y="2702377"/>
            <a:ext cx="3156525"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7" name="TextBox 16">
            <a:extLst>
              <a:ext uri="{FF2B5EF4-FFF2-40B4-BE49-F238E27FC236}">
                <a16:creationId xmlns:a16="http://schemas.microsoft.com/office/drawing/2014/main" id="{FC77756B-0D62-DD04-BD11-CE605C44350C}"/>
              </a:ext>
            </a:extLst>
          </p:cNvPr>
          <p:cNvSpPr txBox="1"/>
          <p:nvPr/>
        </p:nvSpPr>
        <p:spPr>
          <a:xfrm>
            <a:off x="6746141" y="4101749"/>
            <a:ext cx="1453243" cy="408215"/>
          </a:xfrm>
          <a:prstGeom prst="rect">
            <a:avLst/>
          </a:prstGeom>
          <a:noFill/>
        </p:spPr>
        <p:txBody>
          <a:bodyPr wrap="square" lIns="0" tIns="0" rIns="0" bIns="0" rtlCol="0">
            <a:noAutofit/>
          </a:bodyPr>
          <a:lstStyle/>
          <a:p>
            <a:pPr algn="ctr" defTabSz="171450">
              <a:spcAft>
                <a:spcPts val="900"/>
              </a:spcAft>
            </a:pPr>
            <a:r>
              <a:rPr lang="en-US" sz="900" dirty="0">
                <a:hlinkClick r:id="rId8"/>
              </a:rPr>
              <a:t>LM-Notebook</a:t>
            </a:r>
            <a:endParaRPr lang="en-US" sz="900" dirty="0"/>
          </a:p>
        </p:txBody>
      </p:sp>
      <p:pic>
        <p:nvPicPr>
          <p:cNvPr id="20" name="Picture 19">
            <a:extLst>
              <a:ext uri="{FF2B5EF4-FFF2-40B4-BE49-F238E27FC236}">
                <a16:creationId xmlns:a16="http://schemas.microsoft.com/office/drawing/2014/main" id="{90D56295-004B-22D3-C23A-673219E448ED}"/>
              </a:ext>
            </a:extLst>
          </p:cNvPr>
          <p:cNvPicPr>
            <a:picLocks noChangeAspect="1"/>
          </p:cNvPicPr>
          <p:nvPr/>
        </p:nvPicPr>
        <p:blipFill>
          <a:blip r:embed="rId9"/>
          <a:stretch>
            <a:fillRect/>
          </a:stretch>
        </p:blipFill>
        <p:spPr>
          <a:xfrm>
            <a:off x="6007274" y="2865963"/>
            <a:ext cx="2930979" cy="1008793"/>
          </a:xfrm>
          <a:prstGeom prst="rect">
            <a:avLst/>
          </a:prstGeom>
        </p:spPr>
      </p:pic>
      <p:sp>
        <p:nvSpPr>
          <p:cNvPr id="26" name="Footer Placeholder 4">
            <a:extLst>
              <a:ext uri="{FF2B5EF4-FFF2-40B4-BE49-F238E27FC236}">
                <a16:creationId xmlns:a16="http://schemas.microsoft.com/office/drawing/2014/main" id="{0E86C8C4-A0BB-A6EB-8C8B-1D7F149681AE}"/>
              </a:ext>
            </a:extLst>
          </p:cNvPr>
          <p:cNvSpPr txBox="1">
            <a:spLocks/>
          </p:cNvSpPr>
          <p:nvPr/>
        </p:nvSpPr>
        <p:spPr>
          <a:xfrm>
            <a:off x="3023228" y="6584156"/>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Kwartler</a:t>
            </a:r>
          </a:p>
        </p:txBody>
      </p:sp>
    </p:spTree>
    <p:extLst>
      <p:ext uri="{BB962C8B-B14F-4D97-AF65-F5344CB8AC3E}">
        <p14:creationId xmlns:p14="http://schemas.microsoft.com/office/powerpoint/2010/main" val="3036969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39</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40</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41</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42</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43</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a:xfrm>
            <a:off x="428625" y="365126"/>
            <a:ext cx="8086725" cy="591477"/>
          </a:xfrm>
        </p:spPr>
        <p:txBody>
          <a:bodyPr/>
          <a:lstStyle/>
          <a:p>
            <a:r>
              <a:rPr lang="en-US" sz="3200" dirty="0"/>
              <a:t>Examples gone awry…algo trading with poor QA</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634B3ABF-F2AA-295D-FD13-DCF5CAA6CD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5/12/25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Marketing and privacy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Target’s data science team?</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1402</Words>
  <Application>Microsoft Macintosh PowerPoint</Application>
  <PresentationFormat>On-screen Show (4:3)</PresentationFormat>
  <Paragraphs>251</Paragraphs>
  <Slides>43</Slides>
  <Notes>2</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Palatino Linotype</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Examples gone awry…algo trading with poor QA</vt:lpstr>
      <vt:lpstr>PowerPoint Presentation</vt:lpstr>
      <vt:lpstr>Marketing and privacy implications</vt:lpstr>
      <vt:lpstr>PowerPoint Presentation</vt:lpstr>
      <vt:lpstr>PowerPoint Presentation</vt:lpstr>
      <vt:lpstr>PowerPoint Presentation</vt:lpstr>
      <vt:lpstr>Even time series forecasting can be harmful</vt:lpstr>
      <vt:lpstr>PowerPoint Presentation</vt:lpstr>
      <vt:lpstr>PowerPoint Presentation</vt:lpstr>
      <vt:lpstr>What about impacts for vulnerable populations?</vt:lpstr>
      <vt:lpstr>PowerPoint Presentation</vt:lpstr>
      <vt:lpstr>PowerPoint Presentation</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PowerPoint Presentation</vt:lpstr>
      <vt:lpstr>AI isn’t responsible.  People are.</vt:lpstr>
      <vt:lpstr>The hot topic in Responsible AI is alignment</vt:lpstr>
      <vt:lpstr>Apollo Research on alignment &amp; LLM scheming</vt:lpstr>
      <vt:lpstr>Organizations have to think about excessive agency</vt:lpstr>
      <vt:lpstr>PowerPoint Presentation</vt:lpstr>
      <vt:lpstr>PowerPoint Presentation</vt:lpstr>
      <vt:lpstr>Many models are capable of this behavior in the research environment.</vt:lpstr>
      <vt:lpstr>We won’t have Skynet anytime soon but we could have large cloud bills with improper alignment.</vt:lpstr>
      <vt:lpstr>Organizations have to think about excessive agency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Popular Ethical Paradigms</vt:lpstr>
      <vt:lpstr>Some Popular Ethical Paradigms</vt:lpstr>
      <vt:lpstr>Some Popular Ethical Paradigms</vt:lpstr>
      <vt:lpstr>Some Popular Ethical Paradigms</vt:lpstr>
      <vt:lpstr>Some Popular Ethical Paradigms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8</cp:revision>
  <dcterms:created xsi:type="dcterms:W3CDTF">2020-12-07T18:13:30Z</dcterms:created>
  <dcterms:modified xsi:type="dcterms:W3CDTF">2025-05-12T22:53:43Z</dcterms:modified>
</cp:coreProperties>
</file>